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260" r:id="rId3"/>
    <p:sldId id="259" r:id="rId4"/>
    <p:sldId id="269" r:id="rId5"/>
    <p:sldId id="270" r:id="rId6"/>
    <p:sldId id="271" r:id="rId7"/>
    <p:sldId id="272" r:id="rId8"/>
    <p:sldId id="273" r:id="rId9"/>
    <p:sldId id="279" r:id="rId10"/>
    <p:sldId id="280" r:id="rId11"/>
    <p:sldId id="274" r:id="rId12"/>
    <p:sldId id="276" r:id="rId13"/>
    <p:sldId id="277" r:id="rId14"/>
    <p:sldId id="278" r:id="rId15"/>
  </p:sldIdLst>
  <p:sldSz cx="12192000" cy="6858000"/>
  <p:notesSz cx="7010400" cy="9296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lewska Marta" initials="BM" lastIdx="1" clrIdx="0">
    <p:extLst>
      <p:ext uri="{19B8F6BF-5375-455C-9EA6-DF929625EA0E}">
        <p15:presenceInfo xmlns:p15="http://schemas.microsoft.com/office/powerpoint/2012/main" userId="S-1-5-21-1461165139-3232864394-2381098361-15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5BA7"/>
    <a:srgbClr val="50BCBD"/>
    <a:srgbClr val="261474"/>
    <a:srgbClr val="F7A600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666895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892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519113" y="1549400"/>
            <a:ext cx="4464050" cy="3038475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8335963" y="1020763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8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4667693"/>
            <a:ext cx="9637838" cy="2190307"/>
            <a:chOff x="5272521" y="1329043"/>
            <a:chExt cx="9325981" cy="2119434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438730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575308"/>
            <a:ext cx="3405720" cy="1285292"/>
            <a:chOff x="-1770830" y="2643827"/>
            <a:chExt cx="5615998" cy="2119434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2643827"/>
              <a:ext cx="4091742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2"/>
            <a:ext cx="7411210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6" y="601192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3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0" name="Freeform 6"/>
          <p:cNvSpPr/>
          <p:nvPr userDrawn="1"/>
        </p:nvSpPr>
        <p:spPr>
          <a:xfrm>
            <a:off x="7262572" y="1465839"/>
            <a:ext cx="1672399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1" name="Freeform 7"/>
          <p:cNvSpPr/>
          <p:nvPr userDrawn="1"/>
        </p:nvSpPr>
        <p:spPr>
          <a:xfrm>
            <a:off x="5169496" y="637754"/>
            <a:ext cx="1869825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2" name="Freeform 9"/>
          <p:cNvSpPr/>
          <p:nvPr userDrawn="1"/>
        </p:nvSpPr>
        <p:spPr>
          <a:xfrm>
            <a:off x="6282321" y="1581386"/>
            <a:ext cx="2189498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Freeform 10"/>
          <p:cNvSpPr/>
          <p:nvPr userDrawn="1"/>
        </p:nvSpPr>
        <p:spPr>
          <a:xfrm>
            <a:off x="8542410" y="756699"/>
            <a:ext cx="2429395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29"/>
            <a:ext cx="2542456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Freeform 12"/>
          <p:cNvSpPr/>
          <p:nvPr userDrawn="1"/>
        </p:nvSpPr>
        <p:spPr>
          <a:xfrm>
            <a:off x="10200457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8" name="Freeform 15"/>
          <p:cNvSpPr/>
          <p:nvPr userDrawn="1"/>
        </p:nvSpPr>
        <p:spPr>
          <a:xfrm>
            <a:off x="5607396" y="3553043"/>
            <a:ext cx="1994365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9" name="Freeform 16"/>
          <p:cNvSpPr/>
          <p:nvPr userDrawn="1"/>
        </p:nvSpPr>
        <p:spPr>
          <a:xfrm>
            <a:off x="7045059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0" name="Freeform 17"/>
          <p:cNvSpPr/>
          <p:nvPr userDrawn="1"/>
        </p:nvSpPr>
        <p:spPr>
          <a:xfrm>
            <a:off x="7799185" y="4315989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" name="Freeform 18"/>
          <p:cNvSpPr/>
          <p:nvPr userDrawn="1"/>
        </p:nvSpPr>
        <p:spPr>
          <a:xfrm>
            <a:off x="8949318" y="4010697"/>
            <a:ext cx="1426186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8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3" name="Freeform 20"/>
          <p:cNvSpPr/>
          <p:nvPr userDrawn="1"/>
        </p:nvSpPr>
        <p:spPr>
          <a:xfrm>
            <a:off x="9878490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5" name="Freeform 38"/>
          <p:cNvSpPr/>
          <p:nvPr userDrawn="1"/>
        </p:nvSpPr>
        <p:spPr>
          <a:xfrm>
            <a:off x="5454732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37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8" y="2074863"/>
            <a:ext cx="11393487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tabeli 3"/>
          <p:cNvSpPr>
            <a:spLocks noGrp="1"/>
          </p:cNvSpPr>
          <p:nvPr>
            <p:ph type="tbl" sz="quarter" idx="16"/>
          </p:nvPr>
        </p:nvSpPr>
        <p:spPr>
          <a:xfrm>
            <a:off x="503238" y="1985963"/>
            <a:ext cx="11137900" cy="3922712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9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0" y="2650441"/>
            <a:ext cx="3393893" cy="3486150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3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4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78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2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19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4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7" y="4562918"/>
            <a:ext cx="10140783" cy="2304607"/>
            <a:chOff x="5272521" y="1329043"/>
            <a:chExt cx="9325981" cy="2119434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3722259"/>
            <a:ext cx="4876800" cy="2688063"/>
            <a:chOff x="-1" y="2643827"/>
            <a:chExt cx="3845169" cy="2119434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5502611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0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8" y="0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4251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650" r:id="rId2"/>
    <p:sldLayoutId id="2147483732" r:id="rId3"/>
    <p:sldLayoutId id="2147483651" r:id="rId4"/>
    <p:sldLayoutId id="2147483652" r:id="rId5"/>
    <p:sldLayoutId id="2147483741" r:id="rId6"/>
    <p:sldLayoutId id="2147483768" r:id="rId7"/>
    <p:sldLayoutId id="2147483654" r:id="rId8"/>
    <p:sldLayoutId id="2147483655" r:id="rId9"/>
    <p:sldLayoutId id="2147483656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98434" y="2348256"/>
            <a:ext cx="6235099" cy="1400784"/>
          </a:xfrm>
        </p:spPr>
        <p:txBody>
          <a:bodyPr/>
          <a:lstStyle/>
          <a:p>
            <a:r>
              <a:rPr lang="pl-PL" sz="3200" dirty="0" smtClean="0"/>
              <a:t>Kontraktowanie świadczeń opieki zdrowotnej w rodzaju – </a:t>
            </a:r>
            <a:br>
              <a:rPr lang="pl-PL" sz="3200" dirty="0" smtClean="0"/>
            </a:br>
            <a:r>
              <a:rPr lang="pl-PL" sz="3200" dirty="0" smtClean="0"/>
              <a:t>leczenie szpitalne 	</a:t>
            </a:r>
            <a:r>
              <a:rPr lang="pl-PL" sz="1400" dirty="0" smtClean="0"/>
              <a:t>	</a:t>
            </a:r>
          </a:p>
          <a:p>
            <a:endParaRPr lang="pl-PL" sz="1400" dirty="0"/>
          </a:p>
          <a:p>
            <a:r>
              <a:rPr lang="pl-PL" sz="1400" dirty="0" smtClean="0"/>
              <a:t>					Olsztyn 2024</a:t>
            </a:r>
            <a:endParaRPr lang="pl-PL" sz="1400" dirty="0"/>
          </a:p>
        </p:txBody>
      </p:sp>
      <p:sp>
        <p:nvSpPr>
          <p:cNvPr id="3" name="Prostokąt 2"/>
          <p:cNvSpPr/>
          <p:nvPr/>
        </p:nvSpPr>
        <p:spPr>
          <a:xfrm>
            <a:off x="10093797" y="3920609"/>
            <a:ext cx="1392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Olsztyn 2023</a:t>
            </a:r>
          </a:p>
        </p:txBody>
      </p:sp>
    </p:spTree>
    <p:extLst>
      <p:ext uri="{BB962C8B-B14F-4D97-AF65-F5344CB8AC3E}">
        <p14:creationId xmlns:p14="http://schemas.microsoft.com/office/powerpoint/2010/main" val="22066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/>
          <a:srcRect l="42482" t="15160" r="27205" b="4992"/>
          <a:stretch/>
        </p:blipFill>
        <p:spPr>
          <a:xfrm>
            <a:off x="901931" y="468883"/>
            <a:ext cx="5009342" cy="6039982"/>
          </a:xfrm>
          <a:prstGeom prst="rect">
            <a:avLst/>
          </a:prstGeom>
        </p:spPr>
      </p:pic>
      <p:sp>
        <p:nvSpPr>
          <p:cNvPr id="6" name="Objaśnienie owalne 5"/>
          <p:cNvSpPr/>
          <p:nvPr/>
        </p:nvSpPr>
        <p:spPr>
          <a:xfrm>
            <a:off x="5911273" y="1274618"/>
            <a:ext cx="5957454" cy="3112655"/>
          </a:xfrm>
          <a:prstGeom prst="wedgeEllipse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Proszę zapoznać się z zapisami pierwotnego zarządzenia Nr 18/2017/DSOZ z 14 marca 2017 roku </a:t>
            </a:r>
            <a:r>
              <a:rPr lang="pl-PL" dirty="0"/>
              <a:t>w sprawie warunków postępowania dotyczącego zawierania umów o udzielanie świadczeń opieki zdrowotnej </a:t>
            </a:r>
            <a:r>
              <a:rPr lang="pl-PL" dirty="0" smtClean="0"/>
              <a:t>oraz jego aktami zmieniającymi i dołączyć do oferty konkursowej właściwe obowiązujące załączniki.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309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770610"/>
            <a:ext cx="11042410" cy="3803471"/>
          </a:xfrm>
        </p:spPr>
        <p:txBody>
          <a:bodyPr>
            <a:normAutofit/>
          </a:bodyPr>
          <a:lstStyle/>
          <a:p>
            <a:r>
              <a:rPr lang="pl-PL" sz="1900" dirty="0" smtClean="0"/>
              <a:t>Data </a:t>
            </a:r>
            <a:r>
              <a:rPr lang="pl-PL" sz="1900" dirty="0"/>
              <a:t>jej nadania w polskiej placówce pocztowej operatora wyznaczonego w rozumieniu ustawy z dnia 23 listopada 2012 r. – Prawo pocztowe (Dz. U. z 2016 r. poz. 1113, 1250, 1823 i 1948) lub w placówce pocztowej operatora świadczącego pocztowe usługi powszechne w innym państwie członkowskim Unii Europejskiej nie jest późniejsza niż termin składania ofert określony w ogłoszeniu; </a:t>
            </a:r>
            <a:endParaRPr lang="pl-PL" sz="1900" dirty="0" smtClean="0"/>
          </a:p>
          <a:p>
            <a:r>
              <a:rPr lang="pl-PL" sz="1900" dirty="0" smtClean="0"/>
              <a:t>oraz </a:t>
            </a:r>
            <a:endParaRPr lang="pl-PL" sz="1900" dirty="0"/>
          </a:p>
          <a:p>
            <a:r>
              <a:rPr lang="pl-PL" sz="1900" dirty="0" smtClean="0"/>
              <a:t>wpłynie </a:t>
            </a:r>
            <a:r>
              <a:rPr lang="pl-PL" sz="1900" dirty="0"/>
              <a:t>ona do oddziału Funduszu nie później niż jeden dzień przed terminem otwarcia ofert. </a:t>
            </a:r>
            <a:endParaRPr lang="pl-PL" sz="1900" dirty="0" smtClean="0"/>
          </a:p>
          <a:p>
            <a:endParaRPr lang="pl-PL" sz="2100" dirty="0" smtClean="0"/>
          </a:p>
          <a:p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r>
              <a:rPr lang="pl-PL" sz="1300" dirty="0" smtClean="0"/>
              <a:t>*</a:t>
            </a:r>
            <a:r>
              <a:rPr lang="pl-PL" sz="1300" dirty="0"/>
              <a:t>Zarządzenie Nr 18/2017/DSOZ z 14 marca 2017 roku Prezesa Narodowego Funduszu Zdrowia w sprawie warunków postępowania dotyczącego zawierania umów o udzielanie świadczeń opieki zdrowotnej (ze zm.)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365125"/>
            <a:ext cx="10515600" cy="975160"/>
          </a:xfrm>
        </p:spPr>
        <p:txBody>
          <a:bodyPr>
            <a:normAutofit/>
          </a:bodyPr>
          <a:lstStyle/>
          <a:p>
            <a:pPr algn="ctr"/>
            <a:r>
              <a:rPr lang="pl-PL" sz="2900" dirty="0" smtClean="0">
                <a:latin typeface="Calibri" panose="020F0502020204030204" pitchFamily="34" charset="0"/>
              </a:rPr>
              <a:t>Oferta jest złożona w terminie, jeżeli:</a:t>
            </a:r>
            <a:endParaRPr lang="pl-PL" sz="2900" dirty="0"/>
          </a:p>
        </p:txBody>
      </p:sp>
    </p:spTree>
    <p:extLst>
      <p:ext uri="{BB962C8B-B14F-4D97-AF65-F5344CB8AC3E}">
        <p14:creationId xmlns:p14="http://schemas.microsoft.com/office/powerpoint/2010/main" val="315069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2" y="1155468"/>
            <a:ext cx="11405665" cy="5320487"/>
          </a:xfrm>
        </p:spPr>
        <p:txBody>
          <a:bodyPr>
            <a:normAutofit/>
          </a:bodyPr>
          <a:lstStyle/>
          <a:p>
            <a:r>
              <a:rPr lang="pl-PL" sz="1900" dirty="0" smtClean="0"/>
              <a:t>Składanie niewypełnionych bądź niepodpisanych oświadczeń lub oświadczenie nie zostało podpisane przez osobę uprawnioną do reprezentacji podmiotu składającego ofertę;</a:t>
            </a:r>
          </a:p>
          <a:p>
            <a:r>
              <a:rPr lang="pl-PL" sz="1900" dirty="0" smtClean="0"/>
              <a:t>Składanie obligatoryjnych oświadczeń przez oferenta wg nieaktualnych wzorów</a:t>
            </a:r>
            <a:r>
              <a:rPr lang="pl-PL" sz="1900" dirty="0"/>
              <a:t>;</a:t>
            </a:r>
          </a:p>
          <a:p>
            <a:r>
              <a:rPr lang="pl-PL" sz="1900" dirty="0" smtClean="0"/>
              <a:t>Brak podpisów i numeracji stron (podpisane i opatrzone kolejnym numerem muszą być zarówno formularz ofertowy, jak i wszystkie załączniki);</a:t>
            </a:r>
          </a:p>
          <a:p>
            <a:r>
              <a:rPr lang="pl-PL" sz="1900" dirty="0" smtClean="0"/>
              <a:t>Brak </a:t>
            </a:r>
            <a:r>
              <a:rPr lang="pl-PL" sz="1900" dirty="0"/>
              <a:t>zastrzeżenia o prawie Funduszu do przeprowadzenia kontroli na zasadach określonych w ustawie z dnia 27 sierpnia 2004r. O świadczeniach opieki zdrowotnej finansowanych ze środków publicznych w zakresie wynikającym z umowy zawartej z Funduszem w umowach z </a:t>
            </a:r>
            <a:r>
              <a:rPr lang="pl-PL" sz="1900" dirty="0" smtClean="0"/>
              <a:t>podwykonawcami;</a:t>
            </a:r>
            <a:endParaRPr lang="pl-PL" sz="1900" dirty="0"/>
          </a:p>
          <a:p>
            <a:r>
              <a:rPr lang="pl-PL" sz="1900" dirty="0" smtClean="0"/>
              <a:t>Brak załączonych do oferty umów z podwykonawcami lub niezgodność dotycząca ilości tych umów;</a:t>
            </a:r>
            <a:endParaRPr lang="pl-PL" sz="1900" dirty="0"/>
          </a:p>
          <a:p>
            <a:r>
              <a:rPr lang="pl-PL" sz="1900" dirty="0" smtClean="0"/>
              <a:t>Brak w ofercie szczegółowych danych identyfikacyjnych oferenta bądź przedłożenie nie aktualnych danych kontaktowych (w ofercie należy podać taki numer telefonu oferenta, który umożliwi możliwie najszybszy i najskuteczniejszy kontakt z oferentem–najlepiej nr telefonu komórkowego)</a:t>
            </a:r>
          </a:p>
          <a:p>
            <a:r>
              <a:rPr lang="pl-PL" sz="1900" dirty="0"/>
              <a:t>W przypadku gdy oferent reprezentowany jest przez pełnomocnika- brak pełnomocnictwa do składania oświadczeń </a:t>
            </a:r>
            <a:r>
              <a:rPr lang="pl-PL" sz="2100" dirty="0"/>
              <a:t>woli w imieniu oferenta, w szczególności do złożenia oferty udzielonego przez osobę lub osoby, których prawo do reprezentowania oferenta wynika z dokumentów przedstawionych wraz z </a:t>
            </a:r>
            <a:r>
              <a:rPr lang="pl-PL" sz="2100" dirty="0" smtClean="0"/>
              <a:t>ofertą;</a:t>
            </a:r>
            <a:endParaRPr lang="pl-PL" sz="2100" dirty="0"/>
          </a:p>
          <a:p>
            <a:pPr marL="0" indent="0">
              <a:buNone/>
            </a:pPr>
            <a:endParaRPr lang="pl-PL" sz="1900" dirty="0"/>
          </a:p>
          <a:p>
            <a:endParaRPr lang="pl-PL" sz="2100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182881"/>
            <a:ext cx="10515600" cy="822959"/>
          </a:xfrm>
        </p:spPr>
        <p:txBody>
          <a:bodyPr>
            <a:normAutofit/>
          </a:bodyPr>
          <a:lstStyle/>
          <a:p>
            <a:pPr algn="ctr"/>
            <a:r>
              <a:rPr lang="pl-PL" sz="2900" dirty="0"/>
              <a:t>Błędy, braki formalne</a:t>
            </a:r>
          </a:p>
        </p:txBody>
      </p:sp>
    </p:spTree>
    <p:extLst>
      <p:ext uri="{BB962C8B-B14F-4D97-AF65-F5344CB8AC3E}">
        <p14:creationId xmlns:p14="http://schemas.microsoft.com/office/powerpoint/2010/main" val="190907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2"/>
          <p:cNvSpPr>
            <a:spLocks noGrp="1"/>
          </p:cNvSpPr>
          <p:nvPr>
            <p:ph type="body" sz="quarter" idx="13"/>
          </p:nvPr>
        </p:nvSpPr>
        <p:spPr>
          <a:xfrm>
            <a:off x="519113" y="1620982"/>
            <a:ext cx="11143643" cy="3682538"/>
          </a:xfrm>
        </p:spPr>
        <p:txBody>
          <a:bodyPr>
            <a:normAutofit/>
          </a:bodyPr>
          <a:lstStyle/>
          <a:p>
            <a:r>
              <a:rPr lang="pl-PL" sz="1900" dirty="0" smtClean="0"/>
              <a:t>Brak </a:t>
            </a:r>
            <a:r>
              <a:rPr lang="pl-PL" sz="1900" dirty="0"/>
              <a:t>przedłożonego w ofercie załącznika stanowiącego wzór podpisu i parafy (zał. nr 6);</a:t>
            </a:r>
          </a:p>
          <a:p>
            <a:r>
              <a:rPr lang="pl-PL" sz="1900" dirty="0"/>
              <a:t>Brak możliwości odczytu treści nośnika elektronicznego przesłanego przez świadczeniodawcę – wersja elektroniczna oferty (oferta w wersji elektronicznej zapisana w niepoprawnym formacie, brak zapisanego pliku na nośniku elektronicznym, brak nośnika elektronicznego);</a:t>
            </a:r>
          </a:p>
          <a:p>
            <a:r>
              <a:rPr lang="pl-PL" sz="1900" dirty="0" smtClean="0"/>
              <a:t>Składanie ofert w nieprawidłowym postępowaniu (np. nieprawidłowy zakres, obszar);</a:t>
            </a:r>
            <a:endParaRPr lang="pl-PL" sz="1900" dirty="0"/>
          </a:p>
          <a:p>
            <a:r>
              <a:rPr lang="pl-PL" sz="1900" dirty="0" smtClean="0"/>
              <a:t>Brak załączonej w ofercie umowy OC lub umowa OC zawierająca niepełny okres ubezpieczenia</a:t>
            </a:r>
            <a:r>
              <a:rPr lang="pl-PL" sz="1900" dirty="0"/>
              <a:t>;</a:t>
            </a:r>
          </a:p>
          <a:p>
            <a:r>
              <a:rPr lang="pl-PL" sz="1900" dirty="0" smtClean="0"/>
              <a:t>W przypadku, gdy oferent wykonywał będzie umowę samodzielnie–brak oświadczenia o samodzielnym wykonywaniu umowy (bez zlecania podwykonawcom udzielania świadczeń będących przedmiotem umowy</a:t>
            </a:r>
            <a:r>
              <a:rPr lang="pl-PL" sz="1900" dirty="0"/>
              <a:t>).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374073"/>
            <a:ext cx="10515600" cy="989214"/>
          </a:xfrm>
        </p:spPr>
        <p:txBody>
          <a:bodyPr>
            <a:normAutofit/>
          </a:bodyPr>
          <a:lstStyle/>
          <a:p>
            <a:pPr algn="ctr"/>
            <a:r>
              <a:rPr lang="pl-PL" sz="2900" dirty="0"/>
              <a:t>Błędy, braki formalne</a:t>
            </a:r>
          </a:p>
        </p:txBody>
      </p:sp>
    </p:spTree>
    <p:extLst>
      <p:ext uri="{BB962C8B-B14F-4D97-AF65-F5344CB8AC3E}">
        <p14:creationId xmlns:p14="http://schemas.microsoft.com/office/powerpoint/2010/main" val="435996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98434" y="2917766"/>
            <a:ext cx="6235099" cy="831273"/>
          </a:xfrm>
        </p:spPr>
        <p:txBody>
          <a:bodyPr/>
          <a:lstStyle/>
          <a:p>
            <a:pPr algn="r"/>
            <a:r>
              <a:rPr lang="pl-PL" sz="3200" dirty="0" smtClean="0"/>
              <a:t>Dziękuję za uwagę 	</a:t>
            </a:r>
            <a:r>
              <a:rPr lang="pl-PL" sz="1400" dirty="0" smtClean="0"/>
              <a:t>	</a:t>
            </a:r>
          </a:p>
          <a:p>
            <a:pPr algn="r"/>
            <a:endParaRPr lang="pl-PL" sz="1400" dirty="0"/>
          </a:p>
          <a:p>
            <a:pPr algn="r"/>
            <a:r>
              <a:rPr lang="pl-PL" sz="1400" dirty="0" smtClean="0"/>
              <a:t>					</a:t>
            </a:r>
            <a:endParaRPr lang="pl-PL" sz="1400" dirty="0"/>
          </a:p>
        </p:txBody>
      </p:sp>
      <p:sp>
        <p:nvSpPr>
          <p:cNvPr id="3" name="Prostokąt 2"/>
          <p:cNvSpPr/>
          <p:nvPr/>
        </p:nvSpPr>
        <p:spPr>
          <a:xfrm>
            <a:off x="10093797" y="3920609"/>
            <a:ext cx="1392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Olsztyn 2023</a:t>
            </a:r>
          </a:p>
        </p:txBody>
      </p:sp>
    </p:spTree>
    <p:extLst>
      <p:ext uri="{BB962C8B-B14F-4D97-AF65-F5344CB8AC3E}">
        <p14:creationId xmlns:p14="http://schemas.microsoft.com/office/powerpoint/2010/main" val="40153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964276"/>
            <a:ext cx="11887200" cy="5519652"/>
          </a:xfrm>
        </p:spPr>
        <p:txBody>
          <a:bodyPr>
            <a:noAutofit/>
          </a:bodyPr>
          <a:lstStyle/>
          <a:p>
            <a:pPr lvl="0"/>
            <a:r>
              <a:rPr lang="pl-PL" sz="1900" dirty="0" smtClean="0"/>
              <a:t>Ustawa </a:t>
            </a:r>
            <a:r>
              <a:rPr lang="pl-PL" sz="1900" dirty="0"/>
              <a:t>z dnia 27 sierpnia 2004 roku o świadczeniach opieki zdrowotnej finansowanych ze środków publicznych </a:t>
            </a:r>
            <a:r>
              <a:rPr lang="pl-PL" sz="1900" dirty="0" smtClean="0"/>
              <a:t>(</a:t>
            </a:r>
            <a:r>
              <a:rPr lang="pl-PL" sz="1900" dirty="0"/>
              <a:t>tj. </a:t>
            </a:r>
            <a:r>
              <a:rPr lang="pl-PL" sz="1900" dirty="0" smtClean="0"/>
              <a:t>Dz.U. z 2024 r. poz.146 ze zm.)</a:t>
            </a:r>
            <a:endParaRPr lang="pl-PL" sz="1900" dirty="0"/>
          </a:p>
          <a:p>
            <a:pPr lvl="0"/>
            <a:r>
              <a:rPr lang="pl-PL" sz="1900" dirty="0" smtClean="0"/>
              <a:t>Rozporządzenie </a:t>
            </a:r>
            <a:r>
              <a:rPr lang="pl-PL" sz="1900" dirty="0"/>
              <a:t>Ministra Zdrowia w sprawie sposobu ogłaszania o postępowaniu w sprawie zawarcia umowy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o </a:t>
            </a:r>
            <a:r>
              <a:rPr lang="pl-PL" sz="1900" dirty="0"/>
              <a:t>udzielanie świadczeń opieki zdrowotnej, składania ofert, powoływania i odwoływania komisji konkursowej,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jej </a:t>
            </a:r>
            <a:r>
              <a:rPr lang="pl-PL" sz="1900" dirty="0"/>
              <a:t>zadań oraz trybu pracy z dnia 14 października 2020 r. (Dz.U. z 2020 r. poz. 1858)</a:t>
            </a:r>
          </a:p>
          <a:p>
            <a:pPr lvl="0"/>
            <a:r>
              <a:rPr lang="pl-PL" sz="1900" dirty="0" smtClean="0"/>
              <a:t>Rozporządzenie </a:t>
            </a:r>
            <a:r>
              <a:rPr lang="pl-PL" sz="1900" dirty="0"/>
              <a:t>Ministra Zdrowia z dnia 5 sierpnia 2016 r. w sprawie szczegółowych kryteriów wyboru ofert w postępowaniu w sprawie zawarcia umów o udzielanie świadczeń opieki zdrowotnej (Dz.U. 2016 r., 1372 </a:t>
            </a:r>
            <a:r>
              <a:rPr lang="pl-PL" sz="1900" dirty="0" smtClean="0"/>
              <a:t>ze zm</a:t>
            </a:r>
            <a:r>
              <a:rPr lang="pl-PL" sz="1900" dirty="0"/>
              <a:t>.),</a:t>
            </a:r>
          </a:p>
          <a:p>
            <a:pPr lvl="0"/>
            <a:r>
              <a:rPr lang="pl-PL" sz="1900" dirty="0"/>
              <a:t>Rozporządzenie Ministra Zdrowia z dnia 8 września 2015 r. w sprawie ogólnych warunków umów o udzielanie świadczeń opieki zdrowotnej  </a:t>
            </a:r>
            <a:r>
              <a:rPr lang="pl-PL" sz="1900" dirty="0" smtClean="0"/>
              <a:t>(tj. Dz.U. z 2023 r. poz.1194 ze zm</a:t>
            </a:r>
            <a:r>
              <a:rPr lang="pl-PL" sz="1900" dirty="0"/>
              <a:t>.</a:t>
            </a:r>
            <a:r>
              <a:rPr lang="pl-PL" sz="1900" dirty="0" smtClean="0"/>
              <a:t>)</a:t>
            </a:r>
            <a:endParaRPr lang="pl-PL" sz="1900" dirty="0"/>
          </a:p>
          <a:p>
            <a:pPr lvl="0"/>
            <a:r>
              <a:rPr lang="pl-PL" sz="1900" dirty="0"/>
              <a:t>Rozporządzenie Ministra Zdrowia z dnia 22 listopada 2013 roku w sprawie świadczeń gwarantowanych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z </a:t>
            </a:r>
            <a:r>
              <a:rPr lang="pl-PL" sz="1900" dirty="0"/>
              <a:t>zakresu leczenia szpitalnego (tj. Dz.U. z 2023 r. poz. 870 ze zm.),</a:t>
            </a:r>
          </a:p>
          <a:p>
            <a:pPr lvl="0"/>
            <a:r>
              <a:rPr lang="pl-PL" sz="1900" dirty="0" smtClean="0"/>
              <a:t>Rozporządzenie </a:t>
            </a:r>
            <a:r>
              <a:rPr lang="pl-PL" sz="1900" dirty="0"/>
              <a:t>Ministra Zdrowia z dnia 17 maja 2012 r. w sprawie systemu resortowych </a:t>
            </a:r>
            <a:r>
              <a:rPr lang="pl-PL" sz="1900" dirty="0" smtClean="0"/>
              <a:t>kodów identyfikacyjnych </a:t>
            </a:r>
            <a:r>
              <a:rPr lang="pl-PL" sz="1900" dirty="0"/>
              <a:t>oraz szczegółowego sposobu ich nadawania (tj. Dz.U. z 2019 r., poz. 173), </a:t>
            </a:r>
          </a:p>
          <a:p>
            <a:pPr lvl="0"/>
            <a:r>
              <a:rPr lang="pl-PL" sz="1900" dirty="0" smtClean="0"/>
              <a:t>Rozporządzenie </a:t>
            </a:r>
            <a:r>
              <a:rPr lang="pl-PL" sz="1900" dirty="0"/>
              <a:t>Ministra Zdrowia z dnia 26 marca 2019 r. w sprawie szczegółowych wymagań, jakim powinny odpowiadać pomieszczenia i urządzenia podmiotu wykonującego działalność leczniczą (tj. Dz.U. z 2022 r., poz. 402</a:t>
            </a:r>
            <a:r>
              <a:rPr lang="pl-PL" sz="1900" dirty="0" smtClean="0"/>
              <a:t>),</a:t>
            </a:r>
          </a:p>
          <a:p>
            <a:pPr marL="0" lvl="0" indent="0">
              <a:buNone/>
            </a:pPr>
            <a:endParaRPr lang="pl-PL" sz="1900" dirty="0"/>
          </a:p>
          <a:p>
            <a:endParaRPr lang="pl-PL" sz="15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6131" y="166256"/>
            <a:ext cx="11820698" cy="689955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Podstawy prawne przeprowadzenia </a:t>
            </a:r>
            <a:r>
              <a:rPr lang="pl-PL" sz="2400" dirty="0"/>
              <a:t>procesu kontraktowania świadczeń</a:t>
            </a:r>
          </a:p>
        </p:txBody>
      </p:sp>
    </p:spTree>
    <p:extLst>
      <p:ext uri="{BB962C8B-B14F-4D97-AF65-F5344CB8AC3E}">
        <p14:creationId xmlns:p14="http://schemas.microsoft.com/office/powerpoint/2010/main" val="309025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1463040"/>
            <a:ext cx="10898802" cy="3915296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pl-PL" sz="1900" dirty="0"/>
              <a:t>Zarządzenie nr 18/2017/DSOZ Prezesa Narodowego Funduszu Zdrowia z dnia  14 marca 2017 r. w sprawie warunków postępowania dotyczącego zawierania umów o udzielanie świadczeń opieki zdrowotnej (ze zm.),</a:t>
            </a:r>
          </a:p>
          <a:p>
            <a:pPr lvl="0">
              <a:lnSpc>
                <a:spcPct val="100000"/>
              </a:lnSpc>
            </a:pPr>
            <a:r>
              <a:rPr lang="pl-PL" sz="1900" dirty="0"/>
              <a:t>Zarządzenie nr 37/2024/DSOZ Prezesa Narodowego Funduszu Zdrowia z dnia 29 marca 2024 r.</a:t>
            </a:r>
            <a:br>
              <a:rPr lang="pl-PL" sz="1900" dirty="0"/>
            </a:br>
            <a:r>
              <a:rPr lang="pl-PL" sz="1900" dirty="0"/>
              <a:t>w sprawie określenia warunków zawierania i realizacji umów w rodzaju leczenie szpitalne oraz leczenie szpitalne - świadczenia wysokospecjalistyczne (ze zm</a:t>
            </a:r>
            <a:r>
              <a:rPr lang="pl-PL" sz="1900" dirty="0" smtClean="0"/>
              <a:t>.)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Zarządzenie nr 8/2024/DSM Prezesa Narodowego Funduszu Zdrowia z </a:t>
            </a:r>
            <a:r>
              <a:rPr lang="pl-PL" sz="1900" dirty="0"/>
              <a:t>dnia 26 stycznia 2024 </a:t>
            </a:r>
            <a:r>
              <a:rPr lang="pl-PL" sz="1900" dirty="0" smtClean="0"/>
              <a:t>r. w </a:t>
            </a:r>
            <a:r>
              <a:rPr lang="pl-PL" sz="1900" dirty="0"/>
              <a:t>sprawie określenia warunków zawierania i realizacji umów o udzielanie świadczeń opieki </a:t>
            </a:r>
            <a:r>
              <a:rPr lang="pl-PL" sz="1900" dirty="0" smtClean="0"/>
              <a:t>zdrowotnej w </a:t>
            </a:r>
            <a:r>
              <a:rPr lang="pl-PL" sz="1900" dirty="0"/>
              <a:t>rodzaju leczenie szpitalne w zakresie świadczenia w szpitalnym oddziale ratunkowym oraz w </a:t>
            </a:r>
            <a:r>
              <a:rPr lang="pl-PL" sz="1900" dirty="0" smtClean="0"/>
              <a:t>zakresie świadczenia </a:t>
            </a:r>
            <a:r>
              <a:rPr lang="pl-PL" sz="1900" dirty="0"/>
              <a:t>w izbie </a:t>
            </a:r>
            <a:r>
              <a:rPr lang="pl-PL" sz="1900" dirty="0" smtClean="0"/>
              <a:t>przyjęć (ze zm.)</a:t>
            </a:r>
          </a:p>
          <a:p>
            <a:pPr>
              <a:lnSpc>
                <a:spcPct val="100000"/>
              </a:lnSpc>
            </a:pPr>
            <a:r>
              <a:rPr lang="pl-PL" sz="1900" dirty="0"/>
              <a:t>Zarządzenie nr </a:t>
            </a:r>
            <a:r>
              <a:rPr lang="pl-PL" sz="1900" dirty="0" smtClean="0"/>
              <a:t>2/2022/DSOZ </a:t>
            </a:r>
            <a:r>
              <a:rPr lang="pl-PL" sz="1900" dirty="0"/>
              <a:t>Prezesa Narodowego Funduszu Zdrowia z dnia </a:t>
            </a:r>
            <a:r>
              <a:rPr lang="pl-PL" sz="1900" dirty="0" smtClean="0"/>
              <a:t>3 stycznia 2022 r. w </a:t>
            </a:r>
            <a:r>
              <a:rPr lang="pl-PL" sz="1900" dirty="0"/>
              <a:t>sprawie warunków zawierania i realizacji umów w rodzaju leczenie </a:t>
            </a:r>
            <a:r>
              <a:rPr lang="pl-PL" sz="1900" dirty="0" smtClean="0"/>
              <a:t>szpitalne – </a:t>
            </a:r>
            <a:r>
              <a:rPr lang="pl-PL" sz="1900" dirty="0"/>
              <a:t>świadczenia </a:t>
            </a:r>
            <a:r>
              <a:rPr lang="pl-PL" sz="1900" dirty="0" smtClean="0"/>
              <a:t>kompleksowe (ze zm.)</a:t>
            </a:r>
            <a:endParaRPr lang="pl-PL" sz="1900" dirty="0"/>
          </a:p>
          <a:p>
            <a:pPr lvl="0">
              <a:lnSpc>
                <a:spcPct val="200000"/>
              </a:lnSpc>
            </a:pPr>
            <a:endParaRPr lang="pl-PL" sz="1900" dirty="0"/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232757"/>
            <a:ext cx="10515600" cy="85621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900" dirty="0"/>
              <a:t>Podstawy prawne </a:t>
            </a:r>
            <a:br>
              <a:rPr lang="pl-PL" sz="2900" dirty="0"/>
            </a:br>
            <a:r>
              <a:rPr lang="pl-PL" sz="2900" dirty="0"/>
              <a:t>przeprowadzenia procesu kontraktowania świadczeń</a:t>
            </a:r>
          </a:p>
        </p:txBody>
      </p:sp>
    </p:spTree>
    <p:extLst>
      <p:ext uri="{BB962C8B-B14F-4D97-AF65-F5344CB8AC3E}">
        <p14:creationId xmlns:p14="http://schemas.microsoft.com/office/powerpoint/2010/main" val="302843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1795548"/>
            <a:ext cx="11887200" cy="4688379"/>
          </a:xfrm>
        </p:spPr>
        <p:txBody>
          <a:bodyPr>
            <a:noAutofit/>
          </a:bodyPr>
          <a:lstStyle/>
          <a:p>
            <a:r>
              <a:rPr lang="pl-PL" sz="1900" b="1" dirty="0" smtClean="0"/>
              <a:t>Oferta</a:t>
            </a:r>
            <a:r>
              <a:rPr lang="pl-PL" sz="1900" dirty="0" smtClean="0"/>
              <a:t> – rozumie się przez to ofertę w rozumieniu przepisów Kodeksu Cywilnego złożoną przez oferenta, zgodnie z przedmiotem postępowania określonym w ogłoszeniu o postępowaniu. Oferta składa się z formularza ofertowego wraz z danymi o charakterze informacyjnym dotyczącym i oferenta oraz innych dokumentów wymaganych od oferenta w danym postępowaniu.</a:t>
            </a:r>
          </a:p>
          <a:p>
            <a:r>
              <a:rPr lang="pl-PL" sz="1900" dirty="0"/>
              <a:t>Oferent obowiązany jest złożyć ofertę w formie pisemnej oraz elektronicznej </a:t>
            </a:r>
            <a:endParaRPr lang="pl-PL" sz="1900" dirty="0" smtClean="0"/>
          </a:p>
          <a:p>
            <a:r>
              <a:rPr lang="pl-PL" sz="1900" dirty="0"/>
              <a:t>W</a:t>
            </a:r>
            <a:r>
              <a:rPr lang="pl-PL" sz="1900" dirty="0" smtClean="0"/>
              <a:t>ydruk </a:t>
            </a:r>
            <a:r>
              <a:rPr lang="pl-PL" sz="1900" dirty="0"/>
              <a:t>formularza ofertowego, zgodny z jego postacią elektroniczną, opatrzony na każdej stronie tego wydruku kolejnym numerem oraz podpisami lub parafami osób uprawnionych do reprezentowania oferenta, zgodnymi ze wzorami podpisów, zamieszczonymi w tabeli określonej w załączniku nr 6 do </a:t>
            </a:r>
            <a:r>
              <a:rPr lang="pl-PL" sz="1900" dirty="0" smtClean="0"/>
              <a:t>zarządzenia* oraz dokumenty i oświadczenia określone w § 14 zarządzenia</a:t>
            </a:r>
            <a:r>
              <a:rPr lang="pl-PL" sz="1900" dirty="0"/>
              <a:t>*</a:t>
            </a:r>
            <a:r>
              <a:rPr lang="pl-PL" sz="1900" dirty="0" smtClean="0"/>
              <a:t>. </a:t>
            </a:r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endParaRPr lang="pl-PL" sz="1000" dirty="0"/>
          </a:p>
          <a:p>
            <a:pPr marL="0" indent="0">
              <a:buNone/>
            </a:pPr>
            <a:endParaRPr lang="pl-PL" sz="1000" dirty="0"/>
          </a:p>
          <a:p>
            <a:pPr marL="0" indent="0">
              <a:buNone/>
            </a:pPr>
            <a:r>
              <a:rPr lang="pl-PL" sz="1200" dirty="0" smtClean="0"/>
              <a:t>*Zarządzenie Nr 18/2017/DSOZ z 14 marca 2017 roku Prezesa Narodowego Funduszu Zdrowia w sprawie warunków postępowania dotyczącego zawierania umów o udzielanie świadczeń opieki zdrowotnej (ze zm.)</a:t>
            </a:r>
            <a:endParaRPr lang="pl-PL" sz="12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581891"/>
            <a:ext cx="10515600" cy="889462"/>
          </a:xfrm>
        </p:spPr>
        <p:txBody>
          <a:bodyPr>
            <a:normAutofit/>
          </a:bodyPr>
          <a:lstStyle/>
          <a:p>
            <a:pPr algn="ctr"/>
            <a:r>
              <a:rPr lang="pl-PL" sz="2900" dirty="0" smtClean="0"/>
              <a:t>Oferta</a:t>
            </a:r>
            <a:endParaRPr lang="pl-PL" sz="2900" dirty="0"/>
          </a:p>
        </p:txBody>
      </p:sp>
    </p:spTree>
    <p:extLst>
      <p:ext uri="{BB962C8B-B14F-4D97-AF65-F5344CB8AC3E}">
        <p14:creationId xmlns:p14="http://schemas.microsoft.com/office/powerpoint/2010/main" val="7814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482138"/>
            <a:ext cx="11887200" cy="6109855"/>
          </a:xfrm>
        </p:spPr>
        <p:txBody>
          <a:bodyPr>
            <a:noAutofit/>
          </a:bodyPr>
          <a:lstStyle/>
          <a:p>
            <a:r>
              <a:rPr lang="pl-PL" sz="1700" dirty="0" smtClean="0"/>
              <a:t>1. Dane </a:t>
            </a:r>
            <a:r>
              <a:rPr lang="pl-PL" sz="1700" dirty="0"/>
              <a:t>identyfikacyjne oferenta;</a:t>
            </a:r>
          </a:p>
          <a:p>
            <a:r>
              <a:rPr lang="pl-PL" sz="1700" dirty="0" smtClean="0"/>
              <a:t>2. Wykaz </a:t>
            </a:r>
            <a:r>
              <a:rPr lang="pl-PL" sz="1700" dirty="0"/>
              <a:t>podwykonawców z informacją o umowach </a:t>
            </a:r>
            <a:r>
              <a:rPr lang="pl-PL" sz="1700" dirty="0" smtClean="0"/>
              <a:t>podwykonawstwa; </a:t>
            </a:r>
            <a:endParaRPr lang="pl-PL" sz="1700" dirty="0"/>
          </a:p>
          <a:p>
            <a:r>
              <a:rPr lang="pl-PL" sz="1700" dirty="0" smtClean="0"/>
              <a:t>3. Wykaz </a:t>
            </a:r>
            <a:r>
              <a:rPr lang="pl-PL" sz="1700" dirty="0"/>
              <a:t>personelu z opisem </a:t>
            </a:r>
            <a:r>
              <a:rPr lang="pl-PL" sz="1700" dirty="0" smtClean="0"/>
              <a:t>kompetencji – </a:t>
            </a:r>
            <a:r>
              <a:rPr lang="pl-PL" sz="1700" b="1" dirty="0" smtClean="0"/>
              <a:t>uwaga</a:t>
            </a:r>
            <a:r>
              <a:rPr lang="pl-PL" sz="1700" dirty="0" smtClean="0"/>
              <a:t>: adekwatnie do zapisów </a:t>
            </a:r>
            <a:r>
              <a:rPr lang="pl-PL" sz="1700" dirty="0"/>
              <a:t>§ </a:t>
            </a:r>
            <a:r>
              <a:rPr lang="pl-PL" sz="1700" dirty="0" smtClean="0"/>
              <a:t>10 ust.4 pkt.3 </a:t>
            </a:r>
            <a:r>
              <a:rPr lang="pl-PL" sz="1700" dirty="0" smtClean="0"/>
              <a:t>zawartych w zarządzeniu zmieniającym nr </a:t>
            </a:r>
            <a:r>
              <a:rPr lang="pl-PL" sz="1700" dirty="0"/>
              <a:t>15/2019/DSOZ Prezesa NFZ z 7.02.2019 roku w sprawie warunków postępowania dotyczącego zawierania umów o udzielanie świadczeń opieki </a:t>
            </a:r>
            <a:r>
              <a:rPr lang="pl-PL" sz="1700" dirty="0" smtClean="0"/>
              <a:t>zdrowotnej</a:t>
            </a:r>
            <a:r>
              <a:rPr lang="pl-PL" sz="1700" smtClean="0"/>
              <a:t>; </a:t>
            </a:r>
            <a:endParaRPr lang="pl-PL" sz="1700" dirty="0"/>
          </a:p>
          <a:p>
            <a:r>
              <a:rPr lang="pl-PL" sz="1700" dirty="0" smtClean="0"/>
              <a:t>4. Wykaz </a:t>
            </a:r>
            <a:r>
              <a:rPr lang="pl-PL" sz="1700" dirty="0"/>
              <a:t>zasobów (w szczególności </a:t>
            </a:r>
            <a:r>
              <a:rPr lang="pl-PL" sz="1700" dirty="0" smtClean="0"/>
              <a:t>sprzętu);</a:t>
            </a:r>
            <a:endParaRPr lang="pl-PL" sz="1700" dirty="0"/>
          </a:p>
          <a:p>
            <a:r>
              <a:rPr lang="pl-PL" sz="1700" dirty="0" smtClean="0"/>
              <a:t>5. Wykaz </a:t>
            </a:r>
            <a:r>
              <a:rPr lang="pl-PL" sz="1700" dirty="0"/>
              <a:t>miejsc udzielania świadczeń z danymi identyfikacyjnymi, obejmujący również miejsca udzielania świadczeń przez podwykonawców;</a:t>
            </a:r>
          </a:p>
          <a:p>
            <a:r>
              <a:rPr lang="pl-PL" sz="1700" dirty="0" smtClean="0"/>
              <a:t>6. Ofertę </a:t>
            </a:r>
            <a:r>
              <a:rPr lang="pl-PL" sz="1700" dirty="0"/>
              <a:t>w zakresie liczby i ceny dla przedmiotu postępowania i miejsca udzielania świadczeń, w tym:</a:t>
            </a:r>
          </a:p>
          <a:p>
            <a:r>
              <a:rPr lang="pl-PL" sz="1700" dirty="0" smtClean="0"/>
              <a:t>     a</a:t>
            </a:r>
            <a:r>
              <a:rPr lang="pl-PL" sz="1700" dirty="0"/>
              <a:t>) potencjał wykonawczy dla przedmiotu postępowania i miejsca udzielania świadczeń </a:t>
            </a:r>
            <a:endParaRPr lang="pl-PL" sz="1700" dirty="0" smtClean="0"/>
          </a:p>
          <a:p>
            <a:r>
              <a:rPr lang="pl-PL" sz="1700" dirty="0"/>
              <a:t> </a:t>
            </a:r>
            <a:r>
              <a:rPr lang="pl-PL" sz="1700" dirty="0" smtClean="0"/>
              <a:t>    b</a:t>
            </a:r>
            <a:r>
              <a:rPr lang="pl-PL" sz="1700" dirty="0"/>
              <a:t>) harmonogram udzielania świadczeń,</a:t>
            </a:r>
          </a:p>
          <a:p>
            <a:r>
              <a:rPr lang="pl-PL" sz="1700" dirty="0" smtClean="0"/>
              <a:t>     c</a:t>
            </a:r>
            <a:r>
              <a:rPr lang="pl-PL" sz="1700" dirty="0"/>
              <a:t>) harmonogram pracy personelu lub jego dostępność godzinową;</a:t>
            </a:r>
          </a:p>
          <a:p>
            <a:r>
              <a:rPr lang="pl-PL" sz="1700" dirty="0"/>
              <a:t>7) ankiety dotyczące danego postępowania – należy </a:t>
            </a:r>
            <a:r>
              <a:rPr lang="pl-PL" sz="1700" dirty="0" smtClean="0"/>
              <a:t>pamiętać o udzieleniu rzeczywistej odpowiedzi na pytania rankingujące ankiety zawarte w formularzu ofertowym.</a:t>
            </a:r>
          </a:p>
          <a:p>
            <a:pPr marL="0" indent="0">
              <a:buNone/>
            </a:pPr>
            <a:r>
              <a:rPr lang="pl-PL" sz="1700" dirty="0" smtClean="0"/>
              <a:t>*Zarządzenie Nr 18/2017/DSOZ z 14 marca 2017 roku Prezesa Narodowego Funduszu Zdrowia w sprawie warunków postępowania dotyczącego zawierania umów o udzielanie świadczeń opieki zdrowotnej (ze zm.)</a:t>
            </a:r>
            <a:endParaRPr lang="pl-PL" sz="17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354892" y="166257"/>
            <a:ext cx="7296183" cy="31588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000" dirty="0" smtClean="0"/>
              <a:t>Formularz ofertowy zawiera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26923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713985"/>
            <a:ext cx="11887200" cy="58246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1900" dirty="0" smtClean="0"/>
              <a:t>1. Przygotowania i składanie oferty zgodnie z zapisami rozdziału 12 i 13 zarządzenia*, przy czym należy pamiętać, że oferta </a:t>
            </a:r>
            <a:r>
              <a:rPr lang="pl-PL" sz="1900" dirty="0"/>
              <a:t>w formie pisemnej powinna zawierać następujące dokumenty i oświadczenia: 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a) </a:t>
            </a:r>
            <a:r>
              <a:rPr lang="pl-PL" sz="1900" dirty="0"/>
              <a:t>oświadczenie oferenta o wpisach do rejestrów, według wzoru stanowiącego </a:t>
            </a:r>
            <a:r>
              <a:rPr lang="pl-PL" sz="1900" dirty="0" smtClean="0"/>
              <a:t>załącznik </a:t>
            </a:r>
            <a:r>
              <a:rPr lang="pl-PL" sz="1900" dirty="0"/>
              <a:t>nr </a:t>
            </a:r>
            <a:r>
              <a:rPr lang="pl-PL" sz="1900" dirty="0" smtClean="0"/>
              <a:t>1 </a:t>
            </a:r>
            <a:r>
              <a:rPr lang="pl-PL" sz="1900" dirty="0"/>
              <a:t>do </a:t>
            </a:r>
            <a:r>
              <a:rPr lang="pl-PL" sz="1900" dirty="0" smtClean="0"/>
              <a:t>zarządzenia zmieniającego 51/2024/DSOZ Prezesa NFZ z 21.05.2024 roku </a:t>
            </a:r>
            <a:r>
              <a:rPr lang="pl-PL" sz="1900" dirty="0"/>
              <a:t>w sprawie warunków postępowania dotyczącego zawierania umów o udzielanie </a:t>
            </a:r>
            <a:r>
              <a:rPr lang="pl-PL" sz="1900" dirty="0" smtClean="0"/>
              <a:t>świadczeń </a:t>
            </a:r>
            <a:r>
              <a:rPr lang="pl-PL" sz="1900" dirty="0"/>
              <a:t>opieki </a:t>
            </a:r>
            <a:r>
              <a:rPr lang="pl-PL" sz="1900" dirty="0" smtClean="0"/>
              <a:t>zdrowotnej – oświadczenie oferenta o wpisach do rejestrów, ewidencji i posiadanych koncesjach; </a:t>
            </a:r>
            <a:endParaRPr lang="pl-PL" sz="1900" dirty="0"/>
          </a:p>
          <a:p>
            <a:pPr>
              <a:lnSpc>
                <a:spcPct val="100000"/>
              </a:lnSpc>
            </a:pPr>
            <a:r>
              <a:rPr lang="pl-PL" sz="1900" dirty="0"/>
              <a:t>b</a:t>
            </a:r>
            <a:r>
              <a:rPr lang="pl-PL" sz="1900" dirty="0" smtClean="0"/>
              <a:t>) </a:t>
            </a:r>
            <a:r>
              <a:rPr lang="pl-PL" sz="1900" dirty="0"/>
              <a:t>w przypadku oferentów wykonujących działalność leczniczą w formie spółki cywilnej – kopię umowy spółki lub wyciąg z tej umowy zawierający postanowienie o zasadach reprezentacji spółki albo uchwałę wspólników spółki cywilnej w przedmiocie zasad reprezentacji spółki lub kopie pełnomocnictw udzielonych przez pozostałych wspólników do prowadzenia spraw spółki wykraczających poza zwykłe czynności; </a:t>
            </a:r>
            <a:endParaRPr lang="pl-PL" sz="1900" dirty="0" smtClean="0"/>
          </a:p>
          <a:p>
            <a:pPr>
              <a:lnSpc>
                <a:spcPct val="100000"/>
              </a:lnSpc>
            </a:pPr>
            <a:r>
              <a:rPr lang="pl-PL" sz="1900" dirty="0"/>
              <a:t>c</a:t>
            </a:r>
            <a:r>
              <a:rPr lang="pl-PL" sz="1900" dirty="0" smtClean="0"/>
              <a:t>) </a:t>
            </a:r>
            <a:r>
              <a:rPr lang="pl-PL" sz="1900" dirty="0"/>
              <a:t>kopię polisy lub innego dokumentu potwierdzającego zawarcie przez oferenta umowy ubezpieczenia odpowiedzialności cywilnej oferenta za szkody wyrządzone w związku z udzielaniem świadczeń w zakresie przedmiotu postępowania na okres obowiązywania umowy; oferent może złożyć także umowę przedwstępną lub inny dokument, w tym także oświadczenie, stwierdzające, że umowa ubezpieczenia odpowiedzialności cywilnej zostanie zawarta na okres obowiązywania umowy; </a:t>
            </a:r>
            <a:endParaRPr lang="pl-PL" sz="1900" dirty="0" smtClean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 smtClean="0"/>
          </a:p>
          <a:p>
            <a:pPr marL="0" indent="0">
              <a:buNone/>
            </a:pPr>
            <a:r>
              <a:rPr lang="pl-PL" sz="1200" dirty="0" smtClean="0"/>
              <a:t>*Zarządzenie Nr 18/2017/DSOZ z 14 marca 2017 roku Prezesa Narodowego Funduszu Zdrowia w sprawie warunków postępowania dotyczącego zawierania umów o udzielanie świadczeń opieki zdrowotnej (ze zm.)</a:t>
            </a:r>
            <a:endParaRPr lang="pl-PL" sz="12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166257"/>
            <a:ext cx="10515600" cy="547728"/>
          </a:xfrm>
        </p:spPr>
        <p:txBody>
          <a:bodyPr>
            <a:normAutofit/>
          </a:bodyPr>
          <a:lstStyle/>
          <a:p>
            <a:pPr algn="ctr"/>
            <a:r>
              <a:rPr lang="pl-PL" sz="3000" dirty="0" smtClean="0"/>
              <a:t>Oferent obowiązany jest do: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74233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1022466"/>
            <a:ext cx="11887200" cy="54614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1900" dirty="0"/>
              <a:t>d) </a:t>
            </a:r>
            <a:r>
              <a:rPr lang="pl-PL" sz="1900" dirty="0" smtClean="0"/>
              <a:t>w przypadku </a:t>
            </a:r>
            <a:r>
              <a:rPr lang="pl-PL" sz="1900" dirty="0"/>
              <a:t>udzielania świadczeń w zakresie podwykonawczym należy przedłożyć kopię zawartej umowy z podwykonawcą albo zobowiązanie podwykonawcy do zawarcia umowy z oferentem, zawierające zastrzeżenie o prawie Funduszu do przeprowadzenia kontroli na zasadach określonych w ustawie, w zakresie wynikającym z umowy zawartej z dyrektorem oddziału Funduszu; 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e) ewentualne oświadczenie, że oferent będzie wykonywał umowę samodzielnie bez zlecania podwykonawcom udzielania świadczeń będących przedmiotem umowy; 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f) oświadczenie zgodne ze wzorem określonym w załączniku nr 3 do zarządzenia*- oświadczenie oferenta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g) oświadczenie zgodne ze wzorem określonym w załączniku nr 4 do zarządzenia*-oświadczenie oferenta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h) oświadczenie zgodne ze wzorem określonym w załączniku nr 6 do zarządzenia*-wzór podpisu i parafy osoby podpisującej formularz ofertowy i ofertę </a:t>
            </a:r>
          </a:p>
          <a:p>
            <a:pPr>
              <a:lnSpc>
                <a:spcPct val="100000"/>
              </a:lnSpc>
            </a:pPr>
            <a:r>
              <a:rPr lang="pl-PL" sz="1900" dirty="0" smtClean="0"/>
              <a:t>i) oświadczenie zgodne ze wzorem określonym w załączniku nr 9 do zarządzenia*- zgoda na doręczenie przez komisję konkursową oświadczeń i zawiadomień za pośrednictwem środków komunikacji elektronicznej</a:t>
            </a:r>
          </a:p>
          <a:p>
            <a:pPr marL="0" indent="0">
              <a:lnSpc>
                <a:spcPct val="100000"/>
              </a:lnSpc>
              <a:buNone/>
            </a:pPr>
            <a:endParaRPr lang="pl-PL" sz="1900" dirty="0" smtClean="0"/>
          </a:p>
          <a:p>
            <a:pPr marL="0" indent="0">
              <a:buNone/>
            </a:pPr>
            <a:r>
              <a:rPr lang="pl-PL" sz="1200" dirty="0" smtClean="0"/>
              <a:t>* Zarządzenie Nr 18/2017/DSOZ z 14 marca 2017 roku Prezesa Narodowego Funduszu Zdrowia w sprawie warunków postępowania dotyczącego zawierania umów o udzielanie świadczeń opieki zdrowotnej (ze zm.)</a:t>
            </a:r>
            <a:endParaRPr lang="pl-PL" sz="12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166256"/>
            <a:ext cx="10515600" cy="756457"/>
          </a:xfrm>
        </p:spPr>
        <p:txBody>
          <a:bodyPr>
            <a:normAutofit/>
          </a:bodyPr>
          <a:lstStyle/>
          <a:p>
            <a:pPr algn="ctr"/>
            <a:r>
              <a:rPr lang="pl-PL" sz="3000" dirty="0" smtClean="0"/>
              <a:t>Formularz ofertowy zawiera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130977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49629" y="1421476"/>
            <a:ext cx="11887200" cy="4405746"/>
          </a:xfrm>
        </p:spPr>
        <p:txBody>
          <a:bodyPr>
            <a:noAutofit/>
          </a:bodyPr>
          <a:lstStyle/>
          <a:p>
            <a:r>
              <a:rPr lang="pl-PL" sz="1900" dirty="0"/>
              <a:t>j</a:t>
            </a:r>
            <a:r>
              <a:rPr lang="pl-PL" sz="1900" dirty="0" smtClean="0"/>
              <a:t>) </a:t>
            </a:r>
            <a:r>
              <a:rPr lang="pl-PL" sz="1900" dirty="0"/>
              <a:t>oświadczenie zgodne ze wzorem określonym w załączniku nr 2 do zarządzenia zmieniającego 51/2024/DSOZ Prezesa NFZ z 21.05.2024 roku w sprawie warunków postępowania dotyczącego zawierania umów o udzielanie świadczeń opieki zdrowotnej – oświadczenie oferenta o zastrzeżeniu informacji stanowiących tajemnicę przedsiębiorcy; </a:t>
            </a:r>
          </a:p>
          <a:p>
            <a:r>
              <a:rPr lang="pl-PL" sz="1900" dirty="0"/>
              <a:t>k</a:t>
            </a:r>
            <a:r>
              <a:rPr lang="pl-PL" sz="1900" dirty="0" smtClean="0"/>
              <a:t>) oświadczenie </a:t>
            </a:r>
            <a:r>
              <a:rPr lang="pl-PL" sz="1900" dirty="0"/>
              <a:t>*</a:t>
            </a:r>
            <a:r>
              <a:rPr lang="pl-PL" sz="1900" dirty="0" smtClean="0"/>
              <a:t> </a:t>
            </a:r>
            <a:r>
              <a:rPr lang="pl-PL" sz="1900" dirty="0"/>
              <a:t>zgodne ze wzorem określonym w załączniku nr 3 do zarządzenia zmieniającego 51/2024/DSOZ Prezesa NFZ z 21.05.2024 roku w sprawie warunków postępowania dotyczącego zawierania umów o udzielanie świadczeń opieki </a:t>
            </a:r>
            <a:r>
              <a:rPr lang="pl-PL" sz="1900" dirty="0" smtClean="0"/>
              <a:t>zdrowotnej - oświadczenie </a:t>
            </a:r>
            <a:r>
              <a:rPr lang="pl-PL" sz="1900" dirty="0"/>
              <a:t>o celowości inwestycji, o której mowa w art. 95d ust. 1 ustawy; </a:t>
            </a:r>
          </a:p>
          <a:p>
            <a:r>
              <a:rPr lang="pl-PL" sz="1900" dirty="0"/>
              <a:t>16) w przypadku </a:t>
            </a:r>
            <a:r>
              <a:rPr lang="pl-PL" sz="1900" dirty="0" smtClean="0"/>
              <a:t>posiadania </a:t>
            </a:r>
            <a:r>
              <a:rPr lang="pl-PL" sz="1900" dirty="0"/>
              <a:t>pozytywnej opinii o celowości inwestycji, o której mowa w art. 95d ust. 1 ustawy – </a:t>
            </a:r>
            <a:r>
              <a:rPr lang="pl-PL" sz="1900" dirty="0" smtClean="0"/>
              <a:t>kopia za zgodność z oryginałem opinii o celowości; </a:t>
            </a:r>
            <a:endParaRPr lang="pl-PL" sz="1900" dirty="0"/>
          </a:p>
          <a:p>
            <a:r>
              <a:rPr lang="pl-PL" sz="1900" dirty="0"/>
              <a:t>17) inne dokumenty lub oświadczenia, jeżeli obowiązek dołączenia ich do oferty został określony w warunkach zawierania umów. </a:t>
            </a:r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r>
              <a:rPr lang="pl-PL" sz="1200" dirty="0" smtClean="0"/>
              <a:t>*Zarządzenie Nr 18/2017/DSOZ z 14 marca 2017 roku Prezesa Narodowego Funduszu Zdrowia w sprawie warunków postępowania dotyczącego zawierania umów o udzielanie świadczeń opieki zdrowotnej (ze zm.)</a:t>
            </a:r>
            <a:endParaRPr lang="pl-PL" sz="12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166256"/>
            <a:ext cx="10515600" cy="756457"/>
          </a:xfrm>
        </p:spPr>
        <p:txBody>
          <a:bodyPr>
            <a:normAutofit/>
          </a:bodyPr>
          <a:lstStyle/>
          <a:p>
            <a:pPr algn="ctr"/>
            <a:r>
              <a:rPr lang="pl-PL" sz="3000" dirty="0" smtClean="0"/>
              <a:t>Formularz ofertowy zawiera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89587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obrazu 5"/>
          <p:cNvPicPr>
            <a:picLocks noGrp="1"/>
          </p:cNvPicPr>
          <p:nvPr>
            <p:ph type="pic" sz="quarter" idx="14"/>
          </p:nvPr>
        </p:nvPicPr>
        <p:blipFill rotWithShape="1">
          <a:blip r:embed="rId2"/>
          <a:srcRect l="42291" t="11936" r="27442" b="6960"/>
          <a:stretch/>
        </p:blipFill>
        <p:spPr bwMode="auto">
          <a:xfrm>
            <a:off x="1263535" y="1180406"/>
            <a:ext cx="4264429" cy="48795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az 6"/>
          <p:cNvPicPr/>
          <p:nvPr/>
        </p:nvPicPr>
        <p:blipFill rotWithShape="1">
          <a:blip r:embed="rId3"/>
          <a:srcRect l="42095" t="12187" r="27164" b="5548"/>
          <a:stretch/>
        </p:blipFill>
        <p:spPr bwMode="auto">
          <a:xfrm>
            <a:off x="6724996" y="1180405"/>
            <a:ext cx="4347556" cy="48795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ytuł 3"/>
          <p:cNvSpPr>
            <a:spLocks noGrp="1"/>
          </p:cNvSpPr>
          <p:nvPr>
            <p:ph type="title"/>
          </p:nvPr>
        </p:nvSpPr>
        <p:spPr>
          <a:xfrm>
            <a:off x="773083" y="166256"/>
            <a:ext cx="10265401" cy="781395"/>
          </a:xfrm>
        </p:spPr>
        <p:txBody>
          <a:bodyPr>
            <a:noAutofit/>
          </a:bodyPr>
          <a:lstStyle/>
          <a:p>
            <a:pPr algn="ctr"/>
            <a:r>
              <a:rPr lang="pl-PL" sz="1900" dirty="0"/>
              <a:t>Przykłady </a:t>
            </a:r>
            <a:r>
              <a:rPr lang="pl-PL" sz="1900" dirty="0" smtClean="0"/>
              <a:t>wymaganych załączników Zarządzenia w sprawie warunków postępowania dotyczącego zawierania umów o udzielanie świadczeń opieki zdrowotnej 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1935919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1841</Words>
  <Application>Microsoft Office PowerPoint</Application>
  <PresentationFormat>Panoramiczny</PresentationFormat>
  <Paragraphs>92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Podstawy prawne przeprowadzenia procesu kontraktowania świadczeń</vt:lpstr>
      <vt:lpstr>Podstawy prawne  przeprowadzenia procesu kontraktowania świadczeń</vt:lpstr>
      <vt:lpstr>Oferta</vt:lpstr>
      <vt:lpstr>Formularz ofertowy zawiera</vt:lpstr>
      <vt:lpstr>Oferent obowiązany jest do:</vt:lpstr>
      <vt:lpstr>Formularz ofertowy zawiera</vt:lpstr>
      <vt:lpstr>Formularz ofertowy zawiera</vt:lpstr>
      <vt:lpstr>Przykłady wymaganych załączników Zarządzenia w sprawie warunków postępowania dotyczącego zawierania umów o udzielanie świadczeń opieki zdrowotnej </vt:lpstr>
      <vt:lpstr>Prezentacja programu PowerPoint</vt:lpstr>
      <vt:lpstr>Oferta jest złożona w terminie, jeżeli:</vt:lpstr>
      <vt:lpstr>Błędy, braki formalne</vt:lpstr>
      <vt:lpstr>Błędy, braki formalne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Leszczyńska Bogusława</cp:lastModifiedBy>
  <cp:revision>111</cp:revision>
  <cp:lastPrinted>2024-10-25T06:38:42Z</cp:lastPrinted>
  <dcterms:created xsi:type="dcterms:W3CDTF">2021-07-19T06:23:20Z</dcterms:created>
  <dcterms:modified xsi:type="dcterms:W3CDTF">2024-10-29T11:31:37Z</dcterms:modified>
</cp:coreProperties>
</file>